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BC1F25-5633-4434-A50F-ACBBA3A2925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4BADAFC-4206-4EFF-90EF-24EED87D38D4}">
      <dgm:prSet/>
      <dgm:spPr/>
      <dgm:t>
        <a:bodyPr/>
        <a:lstStyle/>
        <a:p>
          <a:r>
            <a:rPr lang="en-US"/>
            <a:t>The real estate investment sector, particularly multifamily property investments, faces numerous challenges that hinder effective decision-making. These challenges necessitate a robust, integrated solution that can streamline data management, automate processes, and enhance analysis to support informed investment decisions.</a:t>
          </a:r>
        </a:p>
      </dgm:t>
    </dgm:pt>
    <dgm:pt modelId="{2FDA4D89-151E-4582-A3F5-D3A5E7C83179}" type="parTrans" cxnId="{85434B79-63B6-49F6-9A2D-4DE6B21B928F}">
      <dgm:prSet/>
      <dgm:spPr/>
      <dgm:t>
        <a:bodyPr/>
        <a:lstStyle/>
        <a:p>
          <a:endParaRPr lang="en-US"/>
        </a:p>
      </dgm:t>
    </dgm:pt>
    <dgm:pt modelId="{6EFBF46A-3E3B-44F3-9416-B08EEC78E82D}" type="sibTrans" cxnId="{85434B79-63B6-49F6-9A2D-4DE6B21B928F}">
      <dgm:prSet/>
      <dgm:spPr/>
      <dgm:t>
        <a:bodyPr/>
        <a:lstStyle/>
        <a:p>
          <a:endParaRPr lang="en-US"/>
        </a:p>
      </dgm:t>
    </dgm:pt>
    <dgm:pt modelId="{8EFEFA93-8753-43F3-A160-978A1B5B57E4}">
      <dgm:prSet/>
      <dgm:spPr/>
      <dgm:t>
        <a:bodyPr/>
        <a:lstStyle/>
        <a:p>
          <a:r>
            <a:rPr lang="en-US"/>
            <a:t>Investors struggle with fragmented data sources, manual and time-consuming processes, and inefficient risk management, all of which hinder effective decision-making. There's a need for a comprehensive, integrated solution that can streamline data management, automate processes, and enhance analysis to support informed investment decisions. </a:t>
          </a:r>
        </a:p>
      </dgm:t>
    </dgm:pt>
    <dgm:pt modelId="{F324F9F4-E20F-46B7-8C37-F0C0577D34FF}" type="parTrans" cxnId="{2703C6DD-E632-4546-80F8-7F01EEE6C7C8}">
      <dgm:prSet/>
      <dgm:spPr/>
      <dgm:t>
        <a:bodyPr/>
        <a:lstStyle/>
        <a:p>
          <a:endParaRPr lang="en-US"/>
        </a:p>
      </dgm:t>
    </dgm:pt>
    <dgm:pt modelId="{11B652DF-8D52-403B-AAFB-FDFAACE772C6}" type="sibTrans" cxnId="{2703C6DD-E632-4546-80F8-7F01EEE6C7C8}">
      <dgm:prSet/>
      <dgm:spPr/>
      <dgm:t>
        <a:bodyPr/>
        <a:lstStyle/>
        <a:p>
          <a:endParaRPr lang="en-US"/>
        </a:p>
      </dgm:t>
    </dgm:pt>
    <dgm:pt modelId="{23D0AAAD-D85F-4112-8852-560B5766DDE1}">
      <dgm:prSet/>
      <dgm:spPr/>
      <dgm:t>
        <a:bodyPr/>
        <a:lstStyle/>
        <a:p>
          <a:r>
            <a:rPr lang="en-US"/>
            <a:t>The end goal is to provide accurate, real-time data, advanced risk analytics, and a user-friendly platform that ensures regulatory compliance and leverages market trends and technological advancements for better investment outcomes.</a:t>
          </a:r>
        </a:p>
      </dgm:t>
    </dgm:pt>
    <dgm:pt modelId="{5320748C-28D3-4286-A2C7-F899A74BE6C4}" type="parTrans" cxnId="{FA97F874-25F9-42A6-AF54-EFFCCD1D7AE6}">
      <dgm:prSet/>
      <dgm:spPr/>
      <dgm:t>
        <a:bodyPr/>
        <a:lstStyle/>
        <a:p>
          <a:endParaRPr lang="en-US"/>
        </a:p>
      </dgm:t>
    </dgm:pt>
    <dgm:pt modelId="{29F9D532-E11C-443F-97C5-B0133D0013C1}" type="sibTrans" cxnId="{FA97F874-25F9-42A6-AF54-EFFCCD1D7AE6}">
      <dgm:prSet/>
      <dgm:spPr/>
      <dgm:t>
        <a:bodyPr/>
        <a:lstStyle/>
        <a:p>
          <a:endParaRPr lang="en-US"/>
        </a:p>
      </dgm:t>
    </dgm:pt>
    <dgm:pt modelId="{F2467B7D-E77F-4764-A3B4-112494DE74A6}" type="pres">
      <dgm:prSet presAssocID="{B1BC1F25-5633-4434-A50F-ACBBA3A2925C}" presName="root" presStyleCnt="0">
        <dgm:presLayoutVars>
          <dgm:dir/>
          <dgm:resizeHandles val="exact"/>
        </dgm:presLayoutVars>
      </dgm:prSet>
      <dgm:spPr/>
    </dgm:pt>
    <dgm:pt modelId="{F9485DA7-9852-4C29-9FFD-F35828A1D43E}" type="pres">
      <dgm:prSet presAssocID="{54BADAFC-4206-4EFF-90EF-24EED87D38D4}" presName="compNode" presStyleCnt="0"/>
      <dgm:spPr/>
    </dgm:pt>
    <dgm:pt modelId="{4A70BBC7-F83E-40AC-BFAE-50B4074CB9C2}" type="pres">
      <dgm:prSet presAssocID="{54BADAFC-4206-4EFF-90EF-24EED87D38D4}" presName="bgRect" presStyleLbl="bgShp" presStyleIdx="0" presStyleCnt="3"/>
      <dgm:spPr/>
    </dgm:pt>
    <dgm:pt modelId="{E224409C-A71E-4DA7-9D0B-0CD3BECA341C}" type="pres">
      <dgm:prSet presAssocID="{54BADAFC-4206-4EFF-90EF-24EED87D38D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D2187DCF-802C-4B04-B293-98F735328D21}" type="pres">
      <dgm:prSet presAssocID="{54BADAFC-4206-4EFF-90EF-24EED87D38D4}" presName="spaceRect" presStyleCnt="0"/>
      <dgm:spPr/>
    </dgm:pt>
    <dgm:pt modelId="{61D2D547-A5CE-49C1-A6F1-FDBF3DB350A2}" type="pres">
      <dgm:prSet presAssocID="{54BADAFC-4206-4EFF-90EF-24EED87D38D4}" presName="parTx" presStyleLbl="revTx" presStyleIdx="0" presStyleCnt="3">
        <dgm:presLayoutVars>
          <dgm:chMax val="0"/>
          <dgm:chPref val="0"/>
        </dgm:presLayoutVars>
      </dgm:prSet>
      <dgm:spPr/>
    </dgm:pt>
    <dgm:pt modelId="{AABA94B0-51C8-4844-B795-478C14C30A55}" type="pres">
      <dgm:prSet presAssocID="{6EFBF46A-3E3B-44F3-9416-B08EEC78E82D}" presName="sibTrans" presStyleCnt="0"/>
      <dgm:spPr/>
    </dgm:pt>
    <dgm:pt modelId="{3455B3B7-80EA-4B1B-A300-C087477D2334}" type="pres">
      <dgm:prSet presAssocID="{8EFEFA93-8753-43F3-A160-978A1B5B57E4}" presName="compNode" presStyleCnt="0"/>
      <dgm:spPr/>
    </dgm:pt>
    <dgm:pt modelId="{1B003C83-E1F0-497B-8194-85EB7082E88B}" type="pres">
      <dgm:prSet presAssocID="{8EFEFA93-8753-43F3-A160-978A1B5B57E4}" presName="bgRect" presStyleLbl="bgShp" presStyleIdx="1" presStyleCnt="3"/>
      <dgm:spPr/>
    </dgm:pt>
    <dgm:pt modelId="{4811C5F5-7184-4D5C-9E79-9B015FEB863D}" type="pres">
      <dgm:prSet presAssocID="{8EFEFA93-8753-43F3-A160-978A1B5B57E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D34B6923-7882-494C-A175-F870C04237CD}" type="pres">
      <dgm:prSet presAssocID="{8EFEFA93-8753-43F3-A160-978A1B5B57E4}" presName="spaceRect" presStyleCnt="0"/>
      <dgm:spPr/>
    </dgm:pt>
    <dgm:pt modelId="{94D49C77-09E3-49BD-AC56-D80E8FD9687D}" type="pres">
      <dgm:prSet presAssocID="{8EFEFA93-8753-43F3-A160-978A1B5B57E4}" presName="parTx" presStyleLbl="revTx" presStyleIdx="1" presStyleCnt="3">
        <dgm:presLayoutVars>
          <dgm:chMax val="0"/>
          <dgm:chPref val="0"/>
        </dgm:presLayoutVars>
      </dgm:prSet>
      <dgm:spPr/>
    </dgm:pt>
    <dgm:pt modelId="{BB76B05D-A312-40B2-8CB5-E3F4FCD4C9B6}" type="pres">
      <dgm:prSet presAssocID="{11B652DF-8D52-403B-AAFB-FDFAACE772C6}" presName="sibTrans" presStyleCnt="0"/>
      <dgm:spPr/>
    </dgm:pt>
    <dgm:pt modelId="{49E178E7-6879-4400-B135-200D60CA1DB8}" type="pres">
      <dgm:prSet presAssocID="{23D0AAAD-D85F-4112-8852-560B5766DDE1}" presName="compNode" presStyleCnt="0"/>
      <dgm:spPr/>
    </dgm:pt>
    <dgm:pt modelId="{3BE4CFC1-B613-4C88-92BD-825E15BCE16A}" type="pres">
      <dgm:prSet presAssocID="{23D0AAAD-D85F-4112-8852-560B5766DDE1}" presName="bgRect" presStyleLbl="bgShp" presStyleIdx="2" presStyleCnt="3"/>
      <dgm:spPr/>
    </dgm:pt>
    <dgm:pt modelId="{27F754B8-D5F7-4496-AAC9-235E95983A60}" type="pres">
      <dgm:prSet presAssocID="{23D0AAAD-D85F-4112-8852-560B5766DDE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A17A47A0-9A73-4CBF-A8C7-8EEF3F527D07}" type="pres">
      <dgm:prSet presAssocID="{23D0AAAD-D85F-4112-8852-560B5766DDE1}" presName="spaceRect" presStyleCnt="0"/>
      <dgm:spPr/>
    </dgm:pt>
    <dgm:pt modelId="{C33D5B1F-6400-4454-B494-9EFB1BB17931}" type="pres">
      <dgm:prSet presAssocID="{23D0AAAD-D85F-4112-8852-560B5766DDE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C3ED1C72-6620-44E2-A3DB-2C6F97F7AD04}" type="presOf" srcId="{8EFEFA93-8753-43F3-A160-978A1B5B57E4}" destId="{94D49C77-09E3-49BD-AC56-D80E8FD9687D}" srcOrd="0" destOrd="0" presId="urn:microsoft.com/office/officeart/2018/2/layout/IconVerticalSolidList"/>
    <dgm:cxn modelId="{FA97F874-25F9-42A6-AF54-EFFCCD1D7AE6}" srcId="{B1BC1F25-5633-4434-A50F-ACBBA3A2925C}" destId="{23D0AAAD-D85F-4112-8852-560B5766DDE1}" srcOrd="2" destOrd="0" parTransId="{5320748C-28D3-4286-A2C7-F899A74BE6C4}" sibTransId="{29F9D532-E11C-443F-97C5-B0133D0013C1}"/>
    <dgm:cxn modelId="{981D9B58-16C4-4EE9-AD8D-D0927B549760}" type="presOf" srcId="{B1BC1F25-5633-4434-A50F-ACBBA3A2925C}" destId="{F2467B7D-E77F-4764-A3B4-112494DE74A6}" srcOrd="0" destOrd="0" presId="urn:microsoft.com/office/officeart/2018/2/layout/IconVerticalSolidList"/>
    <dgm:cxn modelId="{85434B79-63B6-49F6-9A2D-4DE6B21B928F}" srcId="{B1BC1F25-5633-4434-A50F-ACBBA3A2925C}" destId="{54BADAFC-4206-4EFF-90EF-24EED87D38D4}" srcOrd="0" destOrd="0" parTransId="{2FDA4D89-151E-4582-A3F5-D3A5E7C83179}" sibTransId="{6EFBF46A-3E3B-44F3-9416-B08EEC78E82D}"/>
    <dgm:cxn modelId="{6D6893B9-8CD0-4EE8-8673-0B219F1A86B1}" type="presOf" srcId="{23D0AAAD-D85F-4112-8852-560B5766DDE1}" destId="{C33D5B1F-6400-4454-B494-9EFB1BB17931}" srcOrd="0" destOrd="0" presId="urn:microsoft.com/office/officeart/2018/2/layout/IconVerticalSolidList"/>
    <dgm:cxn modelId="{D3AD62C1-404A-4017-890C-A556ABD28B02}" type="presOf" srcId="{54BADAFC-4206-4EFF-90EF-24EED87D38D4}" destId="{61D2D547-A5CE-49C1-A6F1-FDBF3DB350A2}" srcOrd="0" destOrd="0" presId="urn:microsoft.com/office/officeart/2018/2/layout/IconVerticalSolidList"/>
    <dgm:cxn modelId="{2703C6DD-E632-4546-80F8-7F01EEE6C7C8}" srcId="{B1BC1F25-5633-4434-A50F-ACBBA3A2925C}" destId="{8EFEFA93-8753-43F3-A160-978A1B5B57E4}" srcOrd="1" destOrd="0" parTransId="{F324F9F4-E20F-46B7-8C37-F0C0577D34FF}" sibTransId="{11B652DF-8D52-403B-AAFB-FDFAACE772C6}"/>
    <dgm:cxn modelId="{1E6E8E89-129E-4683-B34D-240717E46135}" type="presParOf" srcId="{F2467B7D-E77F-4764-A3B4-112494DE74A6}" destId="{F9485DA7-9852-4C29-9FFD-F35828A1D43E}" srcOrd="0" destOrd="0" presId="urn:microsoft.com/office/officeart/2018/2/layout/IconVerticalSolidList"/>
    <dgm:cxn modelId="{2474DA65-67FC-421F-9B1F-17894653670A}" type="presParOf" srcId="{F9485DA7-9852-4C29-9FFD-F35828A1D43E}" destId="{4A70BBC7-F83E-40AC-BFAE-50B4074CB9C2}" srcOrd="0" destOrd="0" presId="urn:microsoft.com/office/officeart/2018/2/layout/IconVerticalSolidList"/>
    <dgm:cxn modelId="{07227618-BDF0-44A8-8CD7-EC2FDCAFD314}" type="presParOf" srcId="{F9485DA7-9852-4C29-9FFD-F35828A1D43E}" destId="{E224409C-A71E-4DA7-9D0B-0CD3BECA341C}" srcOrd="1" destOrd="0" presId="urn:microsoft.com/office/officeart/2018/2/layout/IconVerticalSolidList"/>
    <dgm:cxn modelId="{1C1A0C3B-FD6B-4053-BBAE-476AC0E0B235}" type="presParOf" srcId="{F9485DA7-9852-4C29-9FFD-F35828A1D43E}" destId="{D2187DCF-802C-4B04-B293-98F735328D21}" srcOrd="2" destOrd="0" presId="urn:microsoft.com/office/officeart/2018/2/layout/IconVerticalSolidList"/>
    <dgm:cxn modelId="{04208EBE-FD4E-4522-9F27-2EF23E74F164}" type="presParOf" srcId="{F9485DA7-9852-4C29-9FFD-F35828A1D43E}" destId="{61D2D547-A5CE-49C1-A6F1-FDBF3DB350A2}" srcOrd="3" destOrd="0" presId="urn:microsoft.com/office/officeart/2018/2/layout/IconVerticalSolidList"/>
    <dgm:cxn modelId="{20E147A2-16AB-464A-92E9-0B137F8109E8}" type="presParOf" srcId="{F2467B7D-E77F-4764-A3B4-112494DE74A6}" destId="{AABA94B0-51C8-4844-B795-478C14C30A55}" srcOrd="1" destOrd="0" presId="urn:microsoft.com/office/officeart/2018/2/layout/IconVerticalSolidList"/>
    <dgm:cxn modelId="{AE795F72-701E-49CC-B201-464F8828D04A}" type="presParOf" srcId="{F2467B7D-E77F-4764-A3B4-112494DE74A6}" destId="{3455B3B7-80EA-4B1B-A300-C087477D2334}" srcOrd="2" destOrd="0" presId="urn:microsoft.com/office/officeart/2018/2/layout/IconVerticalSolidList"/>
    <dgm:cxn modelId="{93C2D796-5AAA-475D-A3BF-241F6EDD15FA}" type="presParOf" srcId="{3455B3B7-80EA-4B1B-A300-C087477D2334}" destId="{1B003C83-E1F0-497B-8194-85EB7082E88B}" srcOrd="0" destOrd="0" presId="urn:microsoft.com/office/officeart/2018/2/layout/IconVerticalSolidList"/>
    <dgm:cxn modelId="{4A79650F-55E3-477E-B860-05D13401F7F4}" type="presParOf" srcId="{3455B3B7-80EA-4B1B-A300-C087477D2334}" destId="{4811C5F5-7184-4D5C-9E79-9B015FEB863D}" srcOrd="1" destOrd="0" presId="urn:microsoft.com/office/officeart/2018/2/layout/IconVerticalSolidList"/>
    <dgm:cxn modelId="{4A5210E6-8814-4D0F-826F-FDF559B017A7}" type="presParOf" srcId="{3455B3B7-80EA-4B1B-A300-C087477D2334}" destId="{D34B6923-7882-494C-A175-F870C04237CD}" srcOrd="2" destOrd="0" presId="urn:microsoft.com/office/officeart/2018/2/layout/IconVerticalSolidList"/>
    <dgm:cxn modelId="{1044CC11-7AC5-4CB6-9F42-7FEB6C1230E5}" type="presParOf" srcId="{3455B3B7-80EA-4B1B-A300-C087477D2334}" destId="{94D49C77-09E3-49BD-AC56-D80E8FD9687D}" srcOrd="3" destOrd="0" presId="urn:microsoft.com/office/officeart/2018/2/layout/IconVerticalSolidList"/>
    <dgm:cxn modelId="{1A0E701F-51B3-403B-980F-5E3FBA3757A4}" type="presParOf" srcId="{F2467B7D-E77F-4764-A3B4-112494DE74A6}" destId="{BB76B05D-A312-40B2-8CB5-E3F4FCD4C9B6}" srcOrd="3" destOrd="0" presId="urn:microsoft.com/office/officeart/2018/2/layout/IconVerticalSolidList"/>
    <dgm:cxn modelId="{91A35091-B08B-43F9-8794-C975D89FB52F}" type="presParOf" srcId="{F2467B7D-E77F-4764-A3B4-112494DE74A6}" destId="{49E178E7-6879-4400-B135-200D60CA1DB8}" srcOrd="4" destOrd="0" presId="urn:microsoft.com/office/officeart/2018/2/layout/IconVerticalSolidList"/>
    <dgm:cxn modelId="{C1034767-76F5-4532-AE87-19718B233886}" type="presParOf" srcId="{49E178E7-6879-4400-B135-200D60CA1DB8}" destId="{3BE4CFC1-B613-4C88-92BD-825E15BCE16A}" srcOrd="0" destOrd="0" presId="urn:microsoft.com/office/officeart/2018/2/layout/IconVerticalSolidList"/>
    <dgm:cxn modelId="{429024DF-A2CD-4D02-BBD7-0C7BD78334E0}" type="presParOf" srcId="{49E178E7-6879-4400-B135-200D60CA1DB8}" destId="{27F754B8-D5F7-4496-AAC9-235E95983A60}" srcOrd="1" destOrd="0" presId="urn:microsoft.com/office/officeart/2018/2/layout/IconVerticalSolidList"/>
    <dgm:cxn modelId="{CDD2DECC-99D1-477C-9915-5C454D83BF18}" type="presParOf" srcId="{49E178E7-6879-4400-B135-200D60CA1DB8}" destId="{A17A47A0-9A73-4CBF-A8C7-8EEF3F527D07}" srcOrd="2" destOrd="0" presId="urn:microsoft.com/office/officeart/2018/2/layout/IconVerticalSolidList"/>
    <dgm:cxn modelId="{CA838A19-B988-439B-9B3E-209969D3B7F7}" type="presParOf" srcId="{49E178E7-6879-4400-B135-200D60CA1DB8}" destId="{C33D5B1F-6400-4454-B494-9EFB1BB1793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40F4A17-C625-44FD-8CA7-B43D33F6247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7A04518-DA8D-497B-99C8-8AC8F82365AD}">
      <dgm:prSet/>
      <dgm:spPr/>
      <dgm:t>
        <a:bodyPr/>
        <a:lstStyle/>
        <a:p>
          <a:r>
            <a:rPr lang="en-US"/>
            <a:t>As the data isn’t readily available, we need to fetch real time data whi</a:t>
          </a:r>
          <a:r>
            <a:rPr lang="en-IN"/>
            <a:t>ch is being called through HomeHarvest python library. It’s a scrapper which scrapes the data from realtor.com.</a:t>
          </a:r>
          <a:endParaRPr lang="en-US"/>
        </a:p>
      </dgm:t>
    </dgm:pt>
    <dgm:pt modelId="{1D43BAF8-D40A-4159-817E-CC1FF08396F9}" type="parTrans" cxnId="{6B773E6F-FF9A-453D-BC9B-F57C71EBBA97}">
      <dgm:prSet/>
      <dgm:spPr/>
      <dgm:t>
        <a:bodyPr/>
        <a:lstStyle/>
        <a:p>
          <a:endParaRPr lang="en-US"/>
        </a:p>
      </dgm:t>
    </dgm:pt>
    <dgm:pt modelId="{F719AE11-86CE-47D6-A821-3B4EF18BDF5C}" type="sibTrans" cxnId="{6B773E6F-FF9A-453D-BC9B-F57C71EBBA97}">
      <dgm:prSet/>
      <dgm:spPr/>
      <dgm:t>
        <a:bodyPr/>
        <a:lstStyle/>
        <a:p>
          <a:endParaRPr lang="en-US"/>
        </a:p>
      </dgm:t>
    </dgm:pt>
    <dgm:pt modelId="{BA5F2699-1C75-4AAC-B3E1-B8C8274A1ADF}">
      <dgm:prSet/>
      <dgm:spPr/>
      <dgm:t>
        <a:bodyPr/>
        <a:lstStyle/>
        <a:p>
          <a:r>
            <a:rPr lang="en-IN"/>
            <a:t>The next steps involves cleaning and pre-processing of the data, so that the data is ready for analysis.</a:t>
          </a:r>
          <a:endParaRPr lang="en-US"/>
        </a:p>
      </dgm:t>
    </dgm:pt>
    <dgm:pt modelId="{C3BBACEC-1A99-4C8A-991A-A78795B39056}" type="parTrans" cxnId="{C99649A7-464E-4BD7-8CD6-C0D92E58A6E1}">
      <dgm:prSet/>
      <dgm:spPr/>
      <dgm:t>
        <a:bodyPr/>
        <a:lstStyle/>
        <a:p>
          <a:endParaRPr lang="en-US"/>
        </a:p>
      </dgm:t>
    </dgm:pt>
    <dgm:pt modelId="{2EB2ACB8-6A22-4DA4-938A-27678FEBFE60}" type="sibTrans" cxnId="{C99649A7-464E-4BD7-8CD6-C0D92E58A6E1}">
      <dgm:prSet/>
      <dgm:spPr/>
      <dgm:t>
        <a:bodyPr/>
        <a:lstStyle/>
        <a:p>
          <a:endParaRPr lang="en-US"/>
        </a:p>
      </dgm:t>
    </dgm:pt>
    <dgm:pt modelId="{C192482E-860A-4114-8241-9219F4192169}">
      <dgm:prSet/>
      <dgm:spPr/>
      <dgm:t>
        <a:bodyPr/>
        <a:lstStyle/>
        <a:p>
          <a:r>
            <a:rPr lang="en-IN"/>
            <a:t>Visualisation of data to know about the behaviour of data before making any final conclusions.</a:t>
          </a:r>
          <a:endParaRPr lang="en-US"/>
        </a:p>
      </dgm:t>
    </dgm:pt>
    <dgm:pt modelId="{FA95B54E-6317-46B8-BA5E-097B9A8E2A0D}" type="parTrans" cxnId="{3CBE69D0-FFA8-4DB5-8F6E-B721A1F6A21F}">
      <dgm:prSet/>
      <dgm:spPr/>
      <dgm:t>
        <a:bodyPr/>
        <a:lstStyle/>
        <a:p>
          <a:endParaRPr lang="en-US"/>
        </a:p>
      </dgm:t>
    </dgm:pt>
    <dgm:pt modelId="{AB1E4E76-FD23-4CCE-B524-1DD9CCE02E0D}" type="sibTrans" cxnId="{3CBE69D0-FFA8-4DB5-8F6E-B721A1F6A21F}">
      <dgm:prSet/>
      <dgm:spPr/>
      <dgm:t>
        <a:bodyPr/>
        <a:lstStyle/>
        <a:p>
          <a:endParaRPr lang="en-US"/>
        </a:p>
      </dgm:t>
    </dgm:pt>
    <dgm:pt modelId="{01B45CA5-9139-4429-A3A2-7676B3FAE7F6}">
      <dgm:prSet/>
      <dgm:spPr/>
      <dgm:t>
        <a:bodyPr/>
        <a:lstStyle/>
        <a:p>
          <a:r>
            <a:rPr lang="en-IN"/>
            <a:t>Applying other Machine Learning Models to predict the </a:t>
          </a:r>
          <a:endParaRPr lang="en-US"/>
        </a:p>
      </dgm:t>
    </dgm:pt>
    <dgm:pt modelId="{4978F718-7D3F-40D9-B80F-312B5835BB81}" type="parTrans" cxnId="{BDB69533-5557-4E38-9B6D-FAB26EE3C0AE}">
      <dgm:prSet/>
      <dgm:spPr/>
      <dgm:t>
        <a:bodyPr/>
        <a:lstStyle/>
        <a:p>
          <a:endParaRPr lang="en-US"/>
        </a:p>
      </dgm:t>
    </dgm:pt>
    <dgm:pt modelId="{A85EC9E1-3B15-4F5E-B766-E26B26A77434}" type="sibTrans" cxnId="{BDB69533-5557-4E38-9B6D-FAB26EE3C0AE}">
      <dgm:prSet/>
      <dgm:spPr/>
      <dgm:t>
        <a:bodyPr/>
        <a:lstStyle/>
        <a:p>
          <a:endParaRPr lang="en-US"/>
        </a:p>
      </dgm:t>
    </dgm:pt>
    <dgm:pt modelId="{2BB09380-9A40-44A0-9FDB-5689B42BCB6B}" type="pres">
      <dgm:prSet presAssocID="{740F4A17-C625-44FD-8CA7-B43D33F62470}" presName="linear" presStyleCnt="0">
        <dgm:presLayoutVars>
          <dgm:animLvl val="lvl"/>
          <dgm:resizeHandles val="exact"/>
        </dgm:presLayoutVars>
      </dgm:prSet>
      <dgm:spPr/>
    </dgm:pt>
    <dgm:pt modelId="{2BAA00A5-7FA5-4F11-9E5C-18F20E896E8E}" type="pres">
      <dgm:prSet presAssocID="{A7A04518-DA8D-497B-99C8-8AC8F82365A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4D960A7-1AE5-46B1-B858-50BBA84D054D}" type="pres">
      <dgm:prSet presAssocID="{F719AE11-86CE-47D6-A821-3B4EF18BDF5C}" presName="spacer" presStyleCnt="0"/>
      <dgm:spPr/>
    </dgm:pt>
    <dgm:pt modelId="{7697E857-1C7D-480B-B4A4-C472E5CC15E7}" type="pres">
      <dgm:prSet presAssocID="{BA5F2699-1C75-4AAC-B3E1-B8C8274A1AD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A99EC4D-DE33-4293-BA2D-B5C3EDCEF77C}" type="pres">
      <dgm:prSet presAssocID="{2EB2ACB8-6A22-4DA4-938A-27678FEBFE60}" presName="spacer" presStyleCnt="0"/>
      <dgm:spPr/>
    </dgm:pt>
    <dgm:pt modelId="{1E636458-E5C7-43B5-BC39-B758F6B2651F}" type="pres">
      <dgm:prSet presAssocID="{C192482E-860A-4114-8241-9219F419216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C6D66BA-B86C-4FF5-91DD-F919CC989C6F}" type="pres">
      <dgm:prSet presAssocID="{AB1E4E76-FD23-4CCE-B524-1DD9CCE02E0D}" presName="spacer" presStyleCnt="0"/>
      <dgm:spPr/>
    </dgm:pt>
    <dgm:pt modelId="{6ACE2C94-F578-4D73-8536-976E9484B450}" type="pres">
      <dgm:prSet presAssocID="{01B45CA5-9139-4429-A3A2-7676B3FAE7F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BDB69533-5557-4E38-9B6D-FAB26EE3C0AE}" srcId="{740F4A17-C625-44FD-8CA7-B43D33F62470}" destId="{01B45CA5-9139-4429-A3A2-7676B3FAE7F6}" srcOrd="3" destOrd="0" parTransId="{4978F718-7D3F-40D9-B80F-312B5835BB81}" sibTransId="{A85EC9E1-3B15-4F5E-B766-E26B26A77434}"/>
    <dgm:cxn modelId="{D581585E-B2D2-4921-B43D-6402F2A83522}" type="presOf" srcId="{C192482E-860A-4114-8241-9219F4192169}" destId="{1E636458-E5C7-43B5-BC39-B758F6B2651F}" srcOrd="0" destOrd="0" presId="urn:microsoft.com/office/officeart/2005/8/layout/vList2"/>
    <dgm:cxn modelId="{6B773E6F-FF9A-453D-BC9B-F57C71EBBA97}" srcId="{740F4A17-C625-44FD-8CA7-B43D33F62470}" destId="{A7A04518-DA8D-497B-99C8-8AC8F82365AD}" srcOrd="0" destOrd="0" parTransId="{1D43BAF8-D40A-4159-817E-CC1FF08396F9}" sibTransId="{F719AE11-86CE-47D6-A821-3B4EF18BDF5C}"/>
    <dgm:cxn modelId="{C99649A7-464E-4BD7-8CD6-C0D92E58A6E1}" srcId="{740F4A17-C625-44FD-8CA7-B43D33F62470}" destId="{BA5F2699-1C75-4AAC-B3E1-B8C8274A1ADF}" srcOrd="1" destOrd="0" parTransId="{C3BBACEC-1A99-4C8A-991A-A78795B39056}" sibTransId="{2EB2ACB8-6A22-4DA4-938A-27678FEBFE60}"/>
    <dgm:cxn modelId="{9F4328B8-CA28-462D-A9DE-613C0A190AB0}" type="presOf" srcId="{01B45CA5-9139-4429-A3A2-7676B3FAE7F6}" destId="{6ACE2C94-F578-4D73-8536-976E9484B450}" srcOrd="0" destOrd="0" presId="urn:microsoft.com/office/officeart/2005/8/layout/vList2"/>
    <dgm:cxn modelId="{75CBBFC6-EB1F-4F78-87A8-AC1CF0C99F4A}" type="presOf" srcId="{A7A04518-DA8D-497B-99C8-8AC8F82365AD}" destId="{2BAA00A5-7FA5-4F11-9E5C-18F20E896E8E}" srcOrd="0" destOrd="0" presId="urn:microsoft.com/office/officeart/2005/8/layout/vList2"/>
    <dgm:cxn modelId="{3CBE69D0-FFA8-4DB5-8F6E-B721A1F6A21F}" srcId="{740F4A17-C625-44FD-8CA7-B43D33F62470}" destId="{C192482E-860A-4114-8241-9219F4192169}" srcOrd="2" destOrd="0" parTransId="{FA95B54E-6317-46B8-BA5E-097B9A8E2A0D}" sibTransId="{AB1E4E76-FD23-4CCE-B524-1DD9CCE02E0D}"/>
    <dgm:cxn modelId="{7594C2D4-9C2A-413B-8B27-EFF4AEBA63A8}" type="presOf" srcId="{740F4A17-C625-44FD-8CA7-B43D33F62470}" destId="{2BB09380-9A40-44A0-9FDB-5689B42BCB6B}" srcOrd="0" destOrd="0" presId="urn:microsoft.com/office/officeart/2005/8/layout/vList2"/>
    <dgm:cxn modelId="{7E0663F5-B8B6-4621-A94A-9471627F2B5C}" type="presOf" srcId="{BA5F2699-1C75-4AAC-B3E1-B8C8274A1ADF}" destId="{7697E857-1C7D-480B-B4A4-C472E5CC15E7}" srcOrd="0" destOrd="0" presId="urn:microsoft.com/office/officeart/2005/8/layout/vList2"/>
    <dgm:cxn modelId="{A7CC31D0-3E31-4BC4-A4D6-67828E5AD99F}" type="presParOf" srcId="{2BB09380-9A40-44A0-9FDB-5689B42BCB6B}" destId="{2BAA00A5-7FA5-4F11-9E5C-18F20E896E8E}" srcOrd="0" destOrd="0" presId="urn:microsoft.com/office/officeart/2005/8/layout/vList2"/>
    <dgm:cxn modelId="{B98922E7-4674-4245-80CE-CA566E023302}" type="presParOf" srcId="{2BB09380-9A40-44A0-9FDB-5689B42BCB6B}" destId="{C4D960A7-1AE5-46B1-B858-50BBA84D054D}" srcOrd="1" destOrd="0" presId="urn:microsoft.com/office/officeart/2005/8/layout/vList2"/>
    <dgm:cxn modelId="{82E42FE4-CE53-46FA-8A83-1CF06415775B}" type="presParOf" srcId="{2BB09380-9A40-44A0-9FDB-5689B42BCB6B}" destId="{7697E857-1C7D-480B-B4A4-C472E5CC15E7}" srcOrd="2" destOrd="0" presId="urn:microsoft.com/office/officeart/2005/8/layout/vList2"/>
    <dgm:cxn modelId="{B517257B-AB40-4A7D-AFEA-7E099797CA50}" type="presParOf" srcId="{2BB09380-9A40-44A0-9FDB-5689B42BCB6B}" destId="{CA99EC4D-DE33-4293-BA2D-B5C3EDCEF77C}" srcOrd="3" destOrd="0" presId="urn:microsoft.com/office/officeart/2005/8/layout/vList2"/>
    <dgm:cxn modelId="{6A28D28B-1A46-403F-95C5-44B57C20F7E0}" type="presParOf" srcId="{2BB09380-9A40-44A0-9FDB-5689B42BCB6B}" destId="{1E636458-E5C7-43B5-BC39-B758F6B2651F}" srcOrd="4" destOrd="0" presId="urn:microsoft.com/office/officeart/2005/8/layout/vList2"/>
    <dgm:cxn modelId="{64725366-5BFE-49A8-A048-72AE71C850C9}" type="presParOf" srcId="{2BB09380-9A40-44A0-9FDB-5689B42BCB6B}" destId="{CC6D66BA-B86C-4FF5-91DD-F919CC989C6F}" srcOrd="5" destOrd="0" presId="urn:microsoft.com/office/officeart/2005/8/layout/vList2"/>
    <dgm:cxn modelId="{EB933A4A-6102-4314-BDCA-54A4C18D101D}" type="presParOf" srcId="{2BB09380-9A40-44A0-9FDB-5689B42BCB6B}" destId="{6ACE2C94-F578-4D73-8536-976E9484B45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70BBC7-F83E-40AC-BFAE-50B4074CB9C2}">
      <dsp:nvSpPr>
        <dsp:cNvPr id="0" name=""/>
        <dsp:cNvSpPr/>
      </dsp:nvSpPr>
      <dsp:spPr>
        <a:xfrm>
          <a:off x="0" y="2852"/>
          <a:ext cx="6171948" cy="15988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24409C-A71E-4DA7-9D0B-0CD3BECA341C}">
      <dsp:nvSpPr>
        <dsp:cNvPr id="0" name=""/>
        <dsp:cNvSpPr/>
      </dsp:nvSpPr>
      <dsp:spPr>
        <a:xfrm>
          <a:off x="483659" y="362599"/>
          <a:ext cx="880240" cy="87938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D2D547-A5CE-49C1-A6F1-FDBF3DB350A2}">
      <dsp:nvSpPr>
        <dsp:cNvPr id="0" name=""/>
        <dsp:cNvSpPr/>
      </dsp:nvSpPr>
      <dsp:spPr>
        <a:xfrm>
          <a:off x="1847560" y="2852"/>
          <a:ext cx="4153611" cy="1600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380" tIns="169380" rIns="169380" bIns="1693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real estate investment sector, particularly multifamily property investments, faces numerous challenges that hinder effective decision-making. These challenges necessitate a robust, integrated solution that can streamline data management, automate processes, and enhance analysis to support informed investment decisions.</a:t>
          </a:r>
        </a:p>
      </dsp:txBody>
      <dsp:txXfrm>
        <a:off x="1847560" y="2852"/>
        <a:ext cx="4153611" cy="1600437"/>
      </dsp:txXfrm>
    </dsp:sp>
    <dsp:sp modelId="{1B003C83-E1F0-497B-8194-85EB7082E88B}">
      <dsp:nvSpPr>
        <dsp:cNvPr id="0" name=""/>
        <dsp:cNvSpPr/>
      </dsp:nvSpPr>
      <dsp:spPr>
        <a:xfrm>
          <a:off x="0" y="1949331"/>
          <a:ext cx="6171948" cy="15988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11C5F5-7184-4D5C-9E79-9B015FEB863D}">
      <dsp:nvSpPr>
        <dsp:cNvPr id="0" name=""/>
        <dsp:cNvSpPr/>
      </dsp:nvSpPr>
      <dsp:spPr>
        <a:xfrm>
          <a:off x="483659" y="2309077"/>
          <a:ext cx="880240" cy="87938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D49C77-09E3-49BD-AC56-D80E8FD9687D}">
      <dsp:nvSpPr>
        <dsp:cNvPr id="0" name=""/>
        <dsp:cNvSpPr/>
      </dsp:nvSpPr>
      <dsp:spPr>
        <a:xfrm>
          <a:off x="1847560" y="1949331"/>
          <a:ext cx="4153611" cy="1600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380" tIns="169380" rIns="169380" bIns="1693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Investors struggle with fragmented data sources, manual and time-consuming processes, and inefficient risk management, all of which hinder effective decision-making. There's a need for a comprehensive, integrated solution that can streamline data management, automate processes, and enhance analysis to support informed investment decisions. </a:t>
          </a:r>
        </a:p>
      </dsp:txBody>
      <dsp:txXfrm>
        <a:off x="1847560" y="1949331"/>
        <a:ext cx="4153611" cy="1600437"/>
      </dsp:txXfrm>
    </dsp:sp>
    <dsp:sp modelId="{3BE4CFC1-B613-4C88-92BD-825E15BCE16A}">
      <dsp:nvSpPr>
        <dsp:cNvPr id="0" name=""/>
        <dsp:cNvSpPr/>
      </dsp:nvSpPr>
      <dsp:spPr>
        <a:xfrm>
          <a:off x="0" y="3895809"/>
          <a:ext cx="6171948" cy="159887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F754B8-D5F7-4496-AAC9-235E95983A60}">
      <dsp:nvSpPr>
        <dsp:cNvPr id="0" name=""/>
        <dsp:cNvSpPr/>
      </dsp:nvSpPr>
      <dsp:spPr>
        <a:xfrm>
          <a:off x="483659" y="4255556"/>
          <a:ext cx="880240" cy="87938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3D5B1F-6400-4454-B494-9EFB1BB17931}">
      <dsp:nvSpPr>
        <dsp:cNvPr id="0" name=""/>
        <dsp:cNvSpPr/>
      </dsp:nvSpPr>
      <dsp:spPr>
        <a:xfrm>
          <a:off x="1847560" y="3895809"/>
          <a:ext cx="4153611" cy="16004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380" tIns="169380" rIns="169380" bIns="16938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end goal is to provide accurate, real-time data, advanced risk analytics, and a user-friendly platform that ensures regulatory compliance and leverages market trends and technological advancements for better investment outcomes.</a:t>
          </a:r>
        </a:p>
      </dsp:txBody>
      <dsp:txXfrm>
        <a:off x="1847560" y="3895809"/>
        <a:ext cx="4153611" cy="16004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AA00A5-7FA5-4F11-9E5C-18F20E896E8E}">
      <dsp:nvSpPr>
        <dsp:cNvPr id="0" name=""/>
        <dsp:cNvSpPr/>
      </dsp:nvSpPr>
      <dsp:spPr>
        <a:xfrm>
          <a:off x="0" y="88789"/>
          <a:ext cx="6171948" cy="12893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As the data isn’t readily available, we need to fetch real time data whi</a:t>
          </a:r>
          <a:r>
            <a:rPr lang="en-IN" sz="1900" kern="1200"/>
            <a:t>ch is being called through HomeHarvest python library. It’s a scrapper which scrapes the data from realtor.com.</a:t>
          </a:r>
          <a:endParaRPr lang="en-US" sz="1900" kern="1200"/>
        </a:p>
      </dsp:txBody>
      <dsp:txXfrm>
        <a:off x="62940" y="151729"/>
        <a:ext cx="6046068" cy="1163460"/>
      </dsp:txXfrm>
    </dsp:sp>
    <dsp:sp modelId="{7697E857-1C7D-480B-B4A4-C472E5CC15E7}">
      <dsp:nvSpPr>
        <dsp:cNvPr id="0" name=""/>
        <dsp:cNvSpPr/>
      </dsp:nvSpPr>
      <dsp:spPr>
        <a:xfrm>
          <a:off x="0" y="1432850"/>
          <a:ext cx="6171948" cy="1289340"/>
        </a:xfrm>
        <a:prstGeom prst="roundRect">
          <a:avLst/>
        </a:prstGeom>
        <a:solidFill>
          <a:schemeClr val="accent2">
            <a:hueOff val="490937"/>
            <a:satOff val="-1177"/>
            <a:lumOff val="1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The next steps involves cleaning and pre-processing of the data, so that the data is ready for analysis.</a:t>
          </a:r>
          <a:endParaRPr lang="en-US" sz="1900" kern="1200"/>
        </a:p>
      </dsp:txBody>
      <dsp:txXfrm>
        <a:off x="62940" y="1495790"/>
        <a:ext cx="6046068" cy="1163460"/>
      </dsp:txXfrm>
    </dsp:sp>
    <dsp:sp modelId="{1E636458-E5C7-43B5-BC39-B758F6B2651F}">
      <dsp:nvSpPr>
        <dsp:cNvPr id="0" name=""/>
        <dsp:cNvSpPr/>
      </dsp:nvSpPr>
      <dsp:spPr>
        <a:xfrm>
          <a:off x="0" y="2776910"/>
          <a:ext cx="6171948" cy="1289340"/>
        </a:xfrm>
        <a:prstGeom prst="roundRect">
          <a:avLst/>
        </a:prstGeom>
        <a:solidFill>
          <a:schemeClr val="accent2">
            <a:hueOff val="981874"/>
            <a:satOff val="-2353"/>
            <a:lumOff val="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Visualisation of data to know about the behaviour of data before making any final conclusions.</a:t>
          </a:r>
          <a:endParaRPr lang="en-US" sz="1900" kern="1200"/>
        </a:p>
      </dsp:txBody>
      <dsp:txXfrm>
        <a:off x="62940" y="2839850"/>
        <a:ext cx="6046068" cy="1163460"/>
      </dsp:txXfrm>
    </dsp:sp>
    <dsp:sp modelId="{6ACE2C94-F578-4D73-8536-976E9484B450}">
      <dsp:nvSpPr>
        <dsp:cNvPr id="0" name=""/>
        <dsp:cNvSpPr/>
      </dsp:nvSpPr>
      <dsp:spPr>
        <a:xfrm>
          <a:off x="0" y="4120970"/>
          <a:ext cx="6171948" cy="1289340"/>
        </a:xfrm>
        <a:prstGeom prst="roundRect">
          <a:avLst/>
        </a:prstGeom>
        <a:solidFill>
          <a:schemeClr val="accent2">
            <a:hueOff val="1472810"/>
            <a:satOff val="-3530"/>
            <a:lumOff val="3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Applying other Machine Learning Models to predict the </a:t>
          </a:r>
          <a:endParaRPr lang="en-US" sz="1900" kern="1200"/>
        </a:p>
      </dsp:txBody>
      <dsp:txXfrm>
        <a:off x="62940" y="4183910"/>
        <a:ext cx="6046068" cy="11634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249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76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01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586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779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626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6/24/2024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28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6/24/2024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261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6/24/2024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672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79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183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753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C1E015-B5A8-8804-7FD4-EE6D09DB27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9165" y="1361440"/>
            <a:ext cx="3324281" cy="2694640"/>
          </a:xfrm>
        </p:spPr>
        <p:txBody>
          <a:bodyPr anchor="b">
            <a:normAutofit/>
          </a:bodyPr>
          <a:lstStyle/>
          <a:p>
            <a:r>
              <a:rPr lang="en-IN" sz="4400" dirty="0"/>
              <a:t>Real Estate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144A02-4134-44E0-35EB-D4AB26CB4F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9165" y="4271284"/>
            <a:ext cx="3060701" cy="1296396"/>
          </a:xfrm>
        </p:spPr>
        <p:txBody>
          <a:bodyPr anchor="t">
            <a:normAutofit/>
          </a:bodyPr>
          <a:lstStyle/>
          <a:p>
            <a:r>
              <a:rPr lang="en-IN"/>
              <a:t>Viraj </a:t>
            </a:r>
            <a:r>
              <a:rPr lang="en-IN" dirty="0"/>
              <a:t>Shah</a:t>
            </a:r>
          </a:p>
        </p:txBody>
      </p:sp>
      <p:pic>
        <p:nvPicPr>
          <p:cNvPr id="4" name="Video 3" descr="Skyscrapers And Location Icons">
            <a:extLst>
              <a:ext uri="{FF2B5EF4-FFF2-40B4-BE49-F238E27FC236}">
                <a16:creationId xmlns:a16="http://schemas.microsoft.com/office/drawing/2014/main" id="{DC65F830-46FA-80D9-EDF0-7643F23EF5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497261" y="1331528"/>
            <a:ext cx="7478918" cy="4194943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7491F31-6557-2984-60B7-24907747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82959" y="662940"/>
            <a:ext cx="0" cy="553212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72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FD5B9F-5FB6-467D-83D5-DF82F1907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524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400ECF2-E00E-B081-9195-75237E178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914776" cy="3977269"/>
          </a:xfrm>
        </p:spPr>
        <p:txBody>
          <a:bodyPr>
            <a:normAutofit/>
          </a:bodyPr>
          <a:lstStyle/>
          <a:p>
            <a:r>
              <a:rPr lang="en-IN" sz="3700"/>
              <a:t>Understanding the problem statement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C7B2415-C086-A3E4-6F91-E3673DB49A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7101073"/>
              </p:ext>
            </p:extLst>
          </p:nvPr>
        </p:nvGraphicFramePr>
        <p:xfrm>
          <a:off x="5219952" y="723900"/>
          <a:ext cx="6171948" cy="5499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1956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FD5B9F-5FB6-467D-83D5-DF82F1907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524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863C631-5095-8FC5-9355-428AD08E5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914776" cy="3977269"/>
          </a:xfrm>
        </p:spPr>
        <p:txBody>
          <a:bodyPr>
            <a:normAutofit/>
          </a:bodyPr>
          <a:lstStyle/>
          <a:p>
            <a:r>
              <a:rPr lang="en-IN" dirty="0"/>
              <a:t>Approach to the problem statment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BEE290B-414D-1AB1-F62F-2D65638458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385239"/>
              </p:ext>
            </p:extLst>
          </p:nvPr>
        </p:nvGraphicFramePr>
        <p:xfrm>
          <a:off x="5219952" y="723900"/>
          <a:ext cx="6171948" cy="5499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8655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B396B-AD06-42B7-9FDD-F0844006A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IN" sz="5400" b="1" dirty="0"/>
          </a:p>
          <a:p>
            <a:pPr marL="0" indent="0" algn="ctr">
              <a:buNone/>
            </a:pPr>
            <a:r>
              <a:rPr lang="en-IN" sz="5400" b="1" dirty="0"/>
              <a:t>THANK YOU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721651992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RightStep">
      <a:dk1>
        <a:srgbClr val="000000"/>
      </a:dk1>
      <a:lt1>
        <a:srgbClr val="FFFFFF"/>
      </a:lt1>
      <a:dk2>
        <a:srgbClr val="242A41"/>
      </a:dk2>
      <a:lt2>
        <a:srgbClr val="E2E4E8"/>
      </a:lt2>
      <a:accent1>
        <a:srgbClr val="B89D76"/>
      </a:accent1>
      <a:accent2>
        <a:srgbClr val="A4A46C"/>
      </a:accent2>
      <a:accent3>
        <a:srgbClr val="95A77B"/>
      </a:accent3>
      <a:accent4>
        <a:srgbClr val="7BAC72"/>
      </a:accent4>
      <a:accent5>
        <a:srgbClr val="7FAC8B"/>
      </a:accent5>
      <a:accent6>
        <a:srgbClr val="71AB98"/>
      </a:accent6>
      <a:hlink>
        <a:srgbClr val="6582AC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1108</TotalTime>
  <Words>227</Words>
  <Application>Microsoft Office PowerPoint</Application>
  <PresentationFormat>Widescreen</PresentationFormat>
  <Paragraphs>13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Calisto MT</vt:lpstr>
      <vt:lpstr>Univers Condensed</vt:lpstr>
      <vt:lpstr>ChronicleVTI</vt:lpstr>
      <vt:lpstr>Real Estate Analysis</vt:lpstr>
      <vt:lpstr>Understanding the problem statement</vt:lpstr>
      <vt:lpstr>Approach to the problem statment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Dhruvi D. Nisar</dc:creator>
  <cp:lastModifiedBy>Viraj Shah</cp:lastModifiedBy>
  <cp:revision>7</cp:revision>
  <dcterms:created xsi:type="dcterms:W3CDTF">2024-06-23T05:49:56Z</dcterms:created>
  <dcterms:modified xsi:type="dcterms:W3CDTF">2024-06-23T07:35:58Z</dcterms:modified>
</cp:coreProperties>
</file>

<file path=docProps/thumbnail.jpeg>
</file>